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20"/>
  </p:notesMasterIdLst>
  <p:handoutMasterIdLst>
    <p:handoutMasterId r:id="rId21"/>
  </p:handoutMasterIdLst>
  <p:sldIdLst>
    <p:sldId id="271" r:id="rId6"/>
    <p:sldId id="275" r:id="rId7"/>
    <p:sldId id="278" r:id="rId8"/>
    <p:sldId id="279" r:id="rId9"/>
    <p:sldId id="281" r:id="rId10"/>
    <p:sldId id="280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77" r:id="rId19"/>
  </p:sldIdLst>
  <p:sldSz cx="9144000" cy="6858000" type="screen4x3"/>
  <p:notesSz cx="7010400" cy="93726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B3B3B3"/>
    <a:srgbClr val="2F2F2F"/>
    <a:srgbClr val="F1B713"/>
    <a:srgbClr val="DDDDDD"/>
    <a:srgbClr val="EAEAEA"/>
    <a:srgbClr val="F8DB88"/>
    <a:srgbClr val="FFFF99"/>
    <a:srgbClr val="D7CB29"/>
    <a:srgbClr val="EA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C9E50-EFEC-4D9A-BEE3-4A6D39944F38}" v="8" dt="2025-10-23T14:13:34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0884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116" y="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ston, Charita D" userId="S::blackwellcd@state.gov::0f8f91f7-cc18-406e-9b6e-385f50ac02ea" providerId="AD" clId="Web-{A8F48FEB-CA09-65B1-6921-EE13FCEAC523}"/>
    <pc:docChg chg="mod modSld">
      <pc:chgData name="Alston, Charita D" userId="S::blackwellcd@state.gov::0f8f91f7-cc18-406e-9b6e-385f50ac02ea" providerId="AD" clId="Web-{A8F48FEB-CA09-65B1-6921-EE13FCEAC523}" dt="2025-02-07T17:42:45.041" v="9" actId="14100"/>
      <pc:docMkLst>
        <pc:docMk/>
      </pc:docMkLst>
      <pc:sldChg chg="addSp delSp modSp">
        <pc:chgData name="Alston, Charita D" userId="S::blackwellcd@state.gov::0f8f91f7-cc18-406e-9b6e-385f50ac02ea" providerId="AD" clId="Web-{A8F48FEB-CA09-65B1-6921-EE13FCEAC523}" dt="2025-02-07T17:42:35.104" v="5" actId="14100"/>
        <pc:sldMkLst>
          <pc:docMk/>
          <pc:sldMk cId="1497855499" sldId="286"/>
        </pc:sldMkLst>
      </pc:sldChg>
      <pc:sldChg chg="addSp delSp modSp">
        <pc:chgData name="Alston, Charita D" userId="S::blackwellcd@state.gov::0f8f91f7-cc18-406e-9b6e-385f50ac02ea" providerId="AD" clId="Web-{A8F48FEB-CA09-65B1-6921-EE13FCEAC523}" dt="2025-02-07T17:42:45.041" v="9" actId="14100"/>
        <pc:sldMkLst>
          <pc:docMk/>
          <pc:sldMk cId="1455173521" sldId="287"/>
        </pc:sldMkLst>
      </pc:sldChg>
    </pc:docChg>
  </pc:docChgLst>
  <pc:docChgLst>
    <pc:chgData name="Cox, Bryant V" userId="5618f03e-aa16-4543-a3b8-7f254afdf656" providerId="ADAL" clId="{177C9E50-EFEC-4D9A-BEE3-4A6D39944F38}"/>
    <pc:docChg chg="custSel modMainMaster">
      <pc:chgData name="Cox, Bryant V" userId="5618f03e-aa16-4543-a3b8-7f254afdf656" providerId="ADAL" clId="{177C9E50-EFEC-4D9A-BEE3-4A6D39944F38}" dt="2025-10-23T14:13:34.779" v="15"/>
      <pc:docMkLst>
        <pc:docMk/>
      </pc:docMkLst>
      <pc:sldMasterChg chg="addSp delSp modSp mod setBg modSldLayout">
        <pc:chgData name="Cox, Bryant V" userId="5618f03e-aa16-4543-a3b8-7f254afdf656" providerId="ADAL" clId="{177C9E50-EFEC-4D9A-BEE3-4A6D39944F38}" dt="2025-10-23T14:13:34.779" v="15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177C9E50-EFEC-4D9A-BEE3-4A6D39944F38}" dt="2025-10-23T14:12:49.407" v="3"/>
          <ac:spMkLst>
            <pc:docMk/>
            <pc:sldMasterMk cId="3521870160" sldId="2147483749"/>
            <ac:spMk id="2" creationId="{86F74804-2118-0C49-9A58-B1992F89C27C}"/>
          </ac:spMkLst>
        </pc:spChg>
        <pc:spChg chg="add mod">
          <ac:chgData name="Cox, Bryant V" userId="5618f03e-aa16-4543-a3b8-7f254afdf656" providerId="ADAL" clId="{177C9E50-EFEC-4D9A-BEE3-4A6D39944F38}" dt="2025-10-23T14:12:49.407" v="3"/>
          <ac:spMkLst>
            <pc:docMk/>
            <pc:sldMasterMk cId="3521870160" sldId="2147483749"/>
            <ac:spMk id="3" creationId="{E269BD24-CEEF-D2F2-7265-35BCD0C52BB4}"/>
          </ac:spMkLst>
        </pc:spChg>
        <pc:spChg chg="add mod">
          <ac:chgData name="Cox, Bryant V" userId="5618f03e-aa16-4543-a3b8-7f254afdf656" providerId="ADAL" clId="{177C9E50-EFEC-4D9A-BEE3-4A6D39944F38}" dt="2025-10-23T14:12:49.407" v="3"/>
          <ac:spMkLst>
            <pc:docMk/>
            <pc:sldMasterMk cId="3521870160" sldId="2147483749"/>
            <ac:spMk id="4" creationId="{E76368C0-753C-EA0A-5769-B370DD5D597E}"/>
          </ac:spMkLst>
        </pc:spChg>
        <pc:spChg chg="add mod">
          <ac:chgData name="Cox, Bryant V" userId="5618f03e-aa16-4543-a3b8-7f254afdf656" providerId="ADAL" clId="{177C9E50-EFEC-4D9A-BEE3-4A6D39944F38}" dt="2025-10-23T14:12:49.407" v="3"/>
          <ac:spMkLst>
            <pc:docMk/>
            <pc:sldMasterMk cId="3521870160" sldId="2147483749"/>
            <ac:spMk id="5" creationId="{A8180892-EA18-D8C6-B369-DD07B53A0308}"/>
          </ac:spMkLst>
        </pc:spChg>
        <pc:spChg chg="del">
          <ac:chgData name="Cox, Bryant V" userId="5618f03e-aa16-4543-a3b8-7f254afdf656" providerId="ADAL" clId="{177C9E50-EFEC-4D9A-BEE3-4A6D39944F38}" dt="2025-10-23T14:11:57.163" v="2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177C9E50-EFEC-4D9A-BEE3-4A6D39944F38}" dt="2025-10-23T14:11:57.163" v="2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177C9E50-EFEC-4D9A-BEE3-4A6D39944F38}" dt="2025-10-23T14:11:57.163" v="2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177C9E50-EFEC-4D9A-BEE3-4A6D39944F38}" dt="2025-10-23T14:11:53.999" v="1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177C9E50-EFEC-4D9A-BEE3-4A6D39944F38}" dt="2025-10-23T14:11:53.999" v="1"/>
            <ac:spMkLst>
              <pc:docMk/>
              <pc:sldMasterMk cId="3521870160" sldId="2147483749"/>
              <pc:sldLayoutMk cId="2566468315" sldId="2147483750"/>
              <ac:spMk id="2" creationId="{8AFA60C4-73EA-E547-C826-843A16EFCCBA}"/>
            </ac:spMkLst>
          </pc:spChg>
          <pc:spChg chg="add mod">
            <ac:chgData name="Cox, Bryant V" userId="5618f03e-aa16-4543-a3b8-7f254afdf656" providerId="ADAL" clId="{177C9E50-EFEC-4D9A-BEE3-4A6D39944F38}" dt="2025-10-23T14:11:53.999" v="1"/>
            <ac:spMkLst>
              <pc:docMk/>
              <pc:sldMasterMk cId="3521870160" sldId="2147483749"/>
              <pc:sldLayoutMk cId="2566468315" sldId="2147483750"/>
              <ac:spMk id="3" creationId="{BBD24A81-83EA-6F4C-1979-80930B5C0A57}"/>
            </ac:spMkLst>
          </pc:spChg>
          <pc:spChg chg="del">
            <ac:chgData name="Cox, Bryant V" userId="5618f03e-aa16-4543-a3b8-7f254afdf656" providerId="ADAL" clId="{177C9E50-EFEC-4D9A-BEE3-4A6D39944F38}" dt="2025-10-23T14:11:43.259" v="0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1:43.259" v="0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177C9E50-EFEC-4D9A-BEE3-4A6D39944F38}" dt="2025-10-23T14:11:53.999" v="1"/>
            <ac:spMkLst>
              <pc:docMk/>
              <pc:sldMasterMk cId="3521870160" sldId="2147483749"/>
              <pc:sldLayoutMk cId="2566468315" sldId="2147483750"/>
              <ac:spMk id="6" creationId="{AD249CB5-B41A-AD20-D8A7-5A92E2B08962}"/>
            </ac:spMkLst>
          </pc:spChg>
          <pc:spChg chg="del">
            <ac:chgData name="Cox, Bryant V" userId="5618f03e-aa16-4543-a3b8-7f254afdf656" providerId="ADAL" clId="{177C9E50-EFEC-4D9A-BEE3-4A6D39944F38}" dt="2025-10-23T14:11:43.259" v="0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177C9E50-EFEC-4D9A-BEE3-4A6D39944F38}" dt="2025-10-23T14:11:53.999" v="1"/>
            <ac:picMkLst>
              <pc:docMk/>
              <pc:sldMasterMk cId="3521870160" sldId="2147483749"/>
              <pc:sldLayoutMk cId="2566468315" sldId="2147483750"/>
              <ac:picMk id="7" creationId="{6DCD68A9-3CD2-E82C-E121-95246140D77B}"/>
            </ac:picMkLst>
          </pc:picChg>
        </pc:sldLayoutChg>
        <pc:sldLayoutChg chg="delSp mod">
          <pc:chgData name="Cox, Bryant V" userId="5618f03e-aa16-4543-a3b8-7f254afdf656" providerId="ADAL" clId="{177C9E50-EFEC-4D9A-BEE3-4A6D39944F38}" dt="2025-10-23T14:13:16.511" v="14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177C9E50-EFEC-4D9A-BEE3-4A6D39944F38}" dt="2025-10-23T14:13:16.511" v="14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6.511" v="14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6.511" v="14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177C9E50-EFEC-4D9A-BEE3-4A6D39944F38}" dt="2025-10-23T14:13:15.497" v="13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177C9E50-EFEC-4D9A-BEE3-4A6D39944F38}" dt="2025-10-23T14:13:15.497" v="13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5.497" v="13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5.497" v="13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177C9E50-EFEC-4D9A-BEE3-4A6D39944F38}" dt="2025-10-23T14:13:14.128" v="12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177C9E50-EFEC-4D9A-BEE3-4A6D39944F38}" dt="2025-10-23T14:13:13.005" v="11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3.005" v="11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3.005" v="11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177C9E50-EFEC-4D9A-BEE3-4A6D39944F38}" dt="2025-10-23T14:13:11.867" v="10" actId="478"/>
          <pc:sldLayoutMkLst>
            <pc:docMk/>
            <pc:sldMasterMk cId="3521870160" sldId="2147483749"/>
            <pc:sldLayoutMk cId="2228276845" sldId="2147483757"/>
          </pc:sldLayoutMkLst>
          <pc:spChg chg="del">
            <ac:chgData name="Cox, Bryant V" userId="5618f03e-aa16-4543-a3b8-7f254afdf656" providerId="ADAL" clId="{177C9E50-EFEC-4D9A-BEE3-4A6D39944F38}" dt="2025-10-23T14:13:11.867" v="10" actId="478"/>
            <ac:spMkLst>
              <pc:docMk/>
              <pc:sldMasterMk cId="3521870160" sldId="2147483749"/>
              <pc:sldLayoutMk cId="2228276845" sldId="2147483757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1.867" v="10" actId="478"/>
            <ac:spMkLst>
              <pc:docMk/>
              <pc:sldMasterMk cId="3521870160" sldId="2147483749"/>
              <pc:sldLayoutMk cId="2228276845" sldId="2147483757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11.867" v="10" actId="478"/>
            <ac:spMkLst>
              <pc:docMk/>
              <pc:sldMasterMk cId="3521870160" sldId="2147483749"/>
              <pc:sldLayoutMk cId="2228276845" sldId="2147483757"/>
              <ac:spMk id="15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177C9E50-EFEC-4D9A-BEE3-4A6D39944F38}" dt="2025-10-23T14:13:09.308" v="9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177C9E50-EFEC-4D9A-BEE3-4A6D39944F38}" dt="2025-10-23T14:12:59.217" v="6"/>
          <ac:spMkLst>
            <pc:docMk/>
            <pc:sldMasterMk cId="1270805390" sldId="2147483762"/>
            <ac:spMk id="2" creationId="{999CEF18-0704-94D0-06C6-551DD2349685}"/>
          </ac:spMkLst>
        </pc:spChg>
        <pc:spChg chg="add mod">
          <ac:chgData name="Cox, Bryant V" userId="5618f03e-aa16-4543-a3b8-7f254afdf656" providerId="ADAL" clId="{177C9E50-EFEC-4D9A-BEE3-4A6D39944F38}" dt="2025-10-23T14:12:59.217" v="6"/>
          <ac:spMkLst>
            <pc:docMk/>
            <pc:sldMasterMk cId="1270805390" sldId="2147483762"/>
            <ac:spMk id="3" creationId="{F4B2F152-BC75-5622-A9FB-4D58F2C01884}"/>
          </ac:spMkLst>
        </pc:spChg>
        <pc:spChg chg="add mod">
          <ac:chgData name="Cox, Bryant V" userId="5618f03e-aa16-4543-a3b8-7f254afdf656" providerId="ADAL" clId="{177C9E50-EFEC-4D9A-BEE3-4A6D39944F38}" dt="2025-10-23T14:12:59.217" v="6"/>
          <ac:spMkLst>
            <pc:docMk/>
            <pc:sldMasterMk cId="1270805390" sldId="2147483762"/>
            <ac:spMk id="4" creationId="{AC6B5B82-93BD-026E-DBBE-2A21D17DE13F}"/>
          </ac:spMkLst>
        </pc:spChg>
        <pc:spChg chg="add mod">
          <ac:chgData name="Cox, Bryant V" userId="5618f03e-aa16-4543-a3b8-7f254afdf656" providerId="ADAL" clId="{177C9E50-EFEC-4D9A-BEE3-4A6D39944F38}" dt="2025-10-23T14:12:59.217" v="6"/>
          <ac:spMkLst>
            <pc:docMk/>
            <pc:sldMasterMk cId="1270805390" sldId="2147483762"/>
            <ac:spMk id="5" creationId="{36EDB6DB-6C43-4365-23F4-973C65F3E791}"/>
          </ac:spMkLst>
        </pc:spChg>
        <pc:spChg chg="del">
          <ac:chgData name="Cox, Bryant V" userId="5618f03e-aa16-4543-a3b8-7f254afdf656" providerId="ADAL" clId="{177C9E50-EFEC-4D9A-BEE3-4A6D39944F38}" dt="2025-10-23T14:12:58.380" v="5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177C9E50-EFEC-4D9A-BEE3-4A6D39944F38}" dt="2025-10-23T14:12:58.380" v="5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177C9E50-EFEC-4D9A-BEE3-4A6D39944F38}" dt="2025-10-23T14:12:58.380" v="5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177C9E50-EFEC-4D9A-BEE3-4A6D39944F38}" dt="2025-10-23T14:13:09.308" v="9" actId="478"/>
          <pc:sldLayoutMkLst>
            <pc:docMk/>
            <pc:sldMasterMk cId="1270805390" sldId="2147483762"/>
            <pc:sldLayoutMk cId="3775424691" sldId="2147483776"/>
          </pc:sldLayoutMkLst>
          <pc:spChg chg="del">
            <ac:chgData name="Cox, Bryant V" userId="5618f03e-aa16-4543-a3b8-7f254afdf656" providerId="ADAL" clId="{177C9E50-EFEC-4D9A-BEE3-4A6D39944F38}" dt="2025-10-23T14:13:09.308" v="9" actId="478"/>
            <ac:spMkLst>
              <pc:docMk/>
              <pc:sldMasterMk cId="1270805390" sldId="2147483762"/>
              <pc:sldLayoutMk cId="3775424691" sldId="214748377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09.308" v="9" actId="478"/>
            <ac:spMkLst>
              <pc:docMk/>
              <pc:sldMasterMk cId="1270805390" sldId="2147483762"/>
              <pc:sldLayoutMk cId="3775424691" sldId="214748377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09.308" v="9" actId="478"/>
            <ac:spMkLst>
              <pc:docMk/>
              <pc:sldMasterMk cId="1270805390" sldId="2147483762"/>
              <pc:sldLayoutMk cId="3775424691" sldId="214748377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177C9E50-EFEC-4D9A-BEE3-4A6D39944F38}" dt="2025-10-23T14:13:07.800" v="8" actId="478"/>
          <pc:sldLayoutMkLst>
            <pc:docMk/>
            <pc:sldMasterMk cId="1270805390" sldId="2147483762"/>
            <pc:sldLayoutMk cId="1923040632" sldId="2147483777"/>
          </pc:sldLayoutMkLst>
          <pc:spChg chg="del">
            <ac:chgData name="Cox, Bryant V" userId="5618f03e-aa16-4543-a3b8-7f254afdf656" providerId="ADAL" clId="{177C9E50-EFEC-4D9A-BEE3-4A6D39944F38}" dt="2025-10-23T14:13:07.800" v="8" actId="478"/>
            <ac:spMkLst>
              <pc:docMk/>
              <pc:sldMasterMk cId="1270805390" sldId="2147483762"/>
              <pc:sldLayoutMk cId="1923040632" sldId="214748377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07.800" v="8" actId="478"/>
            <ac:spMkLst>
              <pc:docMk/>
              <pc:sldMasterMk cId="1270805390" sldId="2147483762"/>
              <pc:sldLayoutMk cId="1923040632" sldId="214748377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77C9E50-EFEC-4D9A-BEE3-4A6D39944F38}" dt="2025-10-23T14:13:07.800" v="8" actId="478"/>
            <ac:spMkLst>
              <pc:docMk/>
              <pc:sldMasterMk cId="1270805390" sldId="2147483762"/>
              <pc:sldLayoutMk cId="1923040632" sldId="2147483777"/>
              <ac:spMk id="5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2: Learning Principles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862315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14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FA60C4-73EA-E547-C826-843A16EFCCBA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D24A81-83EA-6F4C-1979-80930B5C0A57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249CB5-B41A-AD20-D8A7-5A92E2B08962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6DCD68A9-3CD2-E82C-E121-95246140D7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775424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230406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F74804-2118-0C49-9A58-B1992F89C27C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69BD24-CEEF-D2F2-7265-35BCD0C52BB4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6368C0-753C-EA0A-5769-B370DD5D597E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180892-EA18-D8C6-B369-DD07B53A0308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2" r:id="rId2"/>
    <p:sldLayoutId id="2147483754" r:id="rId3"/>
    <p:sldLayoutId id="2147483755" r:id="rId4"/>
    <p:sldLayoutId id="2147483757" r:id="rId5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CEF18-0704-94D0-06C6-551DD2349685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B2F152-BC75-5622-A9FB-4D58F2C01884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6B5B82-93BD-026E-DBBE-2A21D17DE13F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DB6DB-6C43-4365-23F4-973C65F3E791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r" rtl="1"/>
            <a:r>
              <a:rPr lang="ar-SA" dirty="0"/>
              <a:t>مبادئ تعلم الكبار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0" y="-3416"/>
            <a:ext cx="4340543" cy="914400"/>
          </a:xfrm>
        </p:spPr>
        <p:txBody>
          <a:bodyPr/>
          <a:lstStyle/>
          <a:p>
            <a:pPr rtl="1"/>
            <a:r>
              <a:rPr lang="ar-S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ar-E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التعليم الإسترجاعي</a:t>
            </a:r>
            <a:endParaRPr lang="ar-EG" dirty="0"/>
          </a:p>
        </p:txBody>
      </p:sp>
      <p:pic>
        <p:nvPicPr>
          <p:cNvPr id="19" name="Picture Placeholder 18"/>
          <p:cNvPicPr>
            <a:picLocks noGrp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وضح قنوات التعلم المتعددة</a:t>
            </a:r>
            <a:endParaRPr lang="ar-EG" dirty="0"/>
          </a:p>
          <a:p>
            <a:pPr rtl="1"/>
            <a:endParaRPr lang="ar-EG" dirty="0"/>
          </a:p>
          <a:p>
            <a:pPr marL="0" indent="0" rtl="1">
              <a:buNone/>
            </a:pPr>
            <a:endParaRPr lang="ar-EG" dirty="0"/>
          </a:p>
        </p:txBody>
      </p:sp>
      <p:sp>
        <p:nvSpPr>
          <p:cNvPr id="15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rgbClr val="B3B3B3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TeachBack</a:t>
            </a:r>
            <a:endParaRPr lang="en-US" sz="1000" b="0" kern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Explain multiple learning channels</a:t>
            </a:r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endParaRPr lang="en-US" sz="1000" b="0" kern="0"/>
          </a:p>
        </p:txBody>
      </p:sp>
    </p:spTree>
    <p:extLst>
      <p:ext uri="{BB962C8B-B14F-4D97-AF65-F5344CB8AC3E}">
        <p14:creationId xmlns:p14="http://schemas.microsoft.com/office/powerpoint/2010/main" val="74608456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تحليل جمهورك 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11163" y="1220787"/>
            <a:ext cx="8318500" cy="3721099"/>
          </a:xfrm>
        </p:spPr>
        <p:txBody>
          <a:bodyPr/>
          <a:lstStyle/>
          <a:p>
            <a:pPr lvl="0" algn="r" rtl="1"/>
            <a:r>
              <a:rPr lang="ar-SA" dirty="0"/>
              <a:t>من الذي يحتاج إلى تلقي التدريب؟</a:t>
            </a:r>
          </a:p>
          <a:p>
            <a:pPr lvl="0" algn="r" rtl="1"/>
            <a:r>
              <a:rPr lang="ar-SA" dirty="0"/>
              <a:t>ما هي مستويات مهارتهم ومعرفتهم الحالية؟</a:t>
            </a:r>
            <a:endParaRPr lang="ar-EG" dirty="0"/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Analyze Your Audience (1 of 2)</a:t>
            </a: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Who needs to receive training?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What are their current skill and knowledge levels?</a:t>
            </a:r>
          </a:p>
        </p:txBody>
      </p:sp>
    </p:spTree>
    <p:extLst>
      <p:ext uri="{BB962C8B-B14F-4D97-AF65-F5344CB8AC3E}">
        <p14:creationId xmlns:p14="http://schemas.microsoft.com/office/powerpoint/2010/main" val="1497855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تحليل جمهورك 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11163" y="1220787"/>
            <a:ext cx="8318500" cy="3721099"/>
          </a:xfrm>
        </p:spPr>
        <p:txBody>
          <a:bodyPr/>
          <a:lstStyle/>
          <a:p>
            <a:pPr lvl="0" algn="r" rtl="1"/>
            <a:r>
              <a:rPr lang="ar-SA" dirty="0"/>
              <a:t>ما هي قنوات التعلم المفضلة لديهم؟</a:t>
            </a:r>
            <a:endParaRPr lang="ar-EG" dirty="0"/>
          </a:p>
          <a:p>
            <a:pPr algn="r" rtl="1"/>
            <a:r>
              <a:rPr lang="ar-SA" dirty="0"/>
              <a:t>ما هو مستوى الحماس أو الإندفاع لديهم؟</a:t>
            </a:r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Analyze Your Audience (2 of 2)</a:t>
            </a: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What are their preferred learning channels?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What is their motivation level?</a:t>
            </a:r>
          </a:p>
        </p:txBody>
      </p:sp>
    </p:spTree>
    <p:extLst>
      <p:ext uri="{BB962C8B-B14F-4D97-AF65-F5344CB8AC3E}">
        <p14:creationId xmlns:p14="http://schemas.microsoft.com/office/powerpoint/2010/main" val="1455173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3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2.2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الغرض: تحديد الجمهور المستهدف الذي سيحضر دورة التدريب التي سيقدمها المشاركون عند عودتهم إلى بلادهم</a:t>
            </a:r>
            <a:r>
              <a:rPr dirty="0"/>
              <a:t>.</a:t>
            </a:r>
          </a:p>
          <a:p>
            <a:pPr lvl="1" algn="r" rtl="1"/>
            <a:r>
              <a:rPr dirty="0"/>
              <a:t>25 </a:t>
            </a:r>
            <a:r>
              <a:rPr lang="ar-SA" dirty="0"/>
              <a:t> دقيقة (</a:t>
            </a:r>
            <a:r>
              <a:rPr dirty="0"/>
              <a:t>15</a:t>
            </a:r>
            <a:r>
              <a:rPr lang="ar-SA" dirty="0"/>
              <a:t> للإعداد؛ </a:t>
            </a:r>
            <a:r>
              <a:rPr dirty="0"/>
              <a:t>10</a:t>
            </a:r>
            <a:r>
              <a:rPr lang="ar-SA" dirty="0"/>
              <a:t> للنقاشات)</a:t>
            </a:r>
            <a:endParaRPr dirty="0"/>
          </a:p>
          <a:p>
            <a:pPr lvl="1" algn="r" rtl="1"/>
            <a:r>
              <a:rPr lang="ar-SA" dirty="0"/>
              <a:t>المجموعة: أفراد</a:t>
            </a:r>
          </a:p>
          <a:p>
            <a:pPr lvl="1" algn="r" rtl="1"/>
            <a:r>
              <a:rPr lang="ar-SA" dirty="0"/>
              <a:t>استخلاص المعلومات: مناقشة في إطار مجموعة كبيرة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تحليل الجمهور المستهدف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determine the target audience who will attend the training course </a:t>
            </a:r>
          </a:p>
          <a:p>
            <a:pPr indent="-114300">
              <a:spcAft>
                <a:spcPct val="0"/>
              </a:spcAft>
            </a:pPr>
            <a:r>
              <a:rPr lang="en-US" sz="1000" b="0" kern="0" dirty="0"/>
              <a:t>Duration 25 minutes (15-prepartion; 10-discussions)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Target Audience </a:t>
            </a:r>
          </a:p>
          <a:p>
            <a:r>
              <a:rPr lang="en-US" sz="1000" b="0" kern="0" dirty="0"/>
              <a:t>Analysis Activity</a:t>
            </a:r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2.2</a:t>
            </a:r>
          </a:p>
        </p:txBody>
      </p:sp>
    </p:spTree>
    <p:extLst>
      <p:ext uri="{BB962C8B-B14F-4D97-AF65-F5344CB8AC3E}">
        <p14:creationId xmlns:p14="http://schemas.microsoft.com/office/powerpoint/2010/main" val="380050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مبادئ تعليم الكبار</a:t>
            </a:r>
          </a:p>
          <a:p>
            <a:pPr lvl="0" algn="r" rtl="1"/>
            <a:r>
              <a:rPr lang="ar-SA" dirty="0"/>
              <a:t>قنوات تعلم متعددة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تحليل الجمهور المستهدف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Adult learning principles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Multiple learning channels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Target audience analysis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8600" algn="r" rtl="1"/>
            <a:r>
              <a:rPr lang="ar-SA" dirty="0"/>
              <a:t>عند نهاية هذه الوحدة التعليمية، ستكون قادراً على تحديد متطلبات الجمهور المستهدف بناءً على مبادئ تعلم الكبار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determine the target audience requirements based on adult learning principles. 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سمات  المتعلم البالغ</a:t>
            </a:r>
            <a:endParaRPr lang="ar-EG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الدوافع والاستعداد</a:t>
            </a:r>
          </a:p>
          <a:p>
            <a:pPr lvl="0" algn="r" rtl="1"/>
            <a:r>
              <a:rPr lang="ar-SA" dirty="0"/>
              <a:t>التعلم السابق</a:t>
            </a:r>
          </a:p>
          <a:p>
            <a:pPr algn="r" rtl="1"/>
            <a:r>
              <a:rPr lang="ar-SA" dirty="0"/>
              <a:t>التعلم النشط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 Characteristics</a:t>
            </a:r>
            <a:endParaRPr lang="en-US" sz="1000" b="0" kern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Motivations and readiness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Previous learning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Active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76810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المتعلمون الكبار:</a:t>
            </a:r>
            <a:br>
              <a:rPr dirty="0"/>
            </a:br>
            <a:r>
              <a:rPr lang="ar-SA" dirty="0"/>
              <a:t>الدوافع والاستعداد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يتعلم الكبار قدرا أكبر عندما يكون التدريب</a:t>
            </a:r>
            <a:r>
              <a:rPr dirty="0"/>
              <a:t>:</a:t>
            </a:r>
            <a:endParaRPr lang="ar-EG" dirty="0"/>
          </a:p>
          <a:p>
            <a:pPr lvl="1" algn="r" rtl="1"/>
            <a:r>
              <a:rPr lang="ar-SA" dirty="0"/>
              <a:t>له صلة بالحاجة أو المنفعة الشخصية</a:t>
            </a:r>
          </a:p>
          <a:p>
            <a:pPr lvl="1" algn="r" rtl="1"/>
            <a:r>
              <a:rPr lang="ar-SA" dirty="0"/>
              <a:t>يشرح السبب</a:t>
            </a:r>
            <a:endParaRPr lang="ar-EG" dirty="0"/>
          </a:p>
          <a:p>
            <a:pPr lvl="1" algn="r" rtl="1"/>
            <a:r>
              <a:rPr lang="ar-SA" dirty="0"/>
              <a:t>يركز على أوضاع عملية أو تتعلق بالوظيفة</a:t>
            </a:r>
          </a:p>
          <a:p>
            <a:pPr lvl="1" algn="r" rtl="1"/>
            <a:r>
              <a:rPr lang="ar-SA" dirty="0"/>
              <a:t>يساعدهم على النجاح</a:t>
            </a:r>
          </a:p>
        </p:txBody>
      </p:sp>
      <p:pic>
        <p:nvPicPr>
          <p:cNvPr id="14" name="Content Placeholder 13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361" y="1565896"/>
            <a:ext cx="3313232" cy="24886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352206" y="3839058"/>
            <a:ext cx="1357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Learners: Motivations and Readiness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Adults learn more when training: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Relates to a personal need or benefit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Explains the reason why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Focuses on job-related or practical situations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Helps them succeed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126317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المتعلمون الكبار: التعليم السابق</a:t>
            </a:r>
            <a:endParaRPr lang="ar-EG" dirty="0"/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26" y="3609777"/>
            <a:ext cx="3077898" cy="23084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يتعلم الكبار بواسطة</a:t>
            </a:r>
          </a:p>
          <a:p>
            <a:pPr lvl="1" algn="r" rtl="1"/>
            <a:r>
              <a:rPr lang="ar-SA" dirty="0"/>
              <a:t>الربط بين التعلم الجديد والخبرات السابقة لخلق فهمهم الخاص بهم</a:t>
            </a:r>
          </a:p>
          <a:p>
            <a:pPr lvl="1" algn="r" rtl="1"/>
            <a:r>
              <a:rPr lang="ar-SA" dirty="0"/>
              <a:t>إدراك الحاجة إلى تغيير الإفتراضات أو الإجراءات أو الأساليب السابقة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76018" y="5705203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Learners: Previous Learning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Adults learn by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Associating new learning to past experiences to create their own understanding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Recognizing the need to change previous assumptions, procedures, or techniques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4415094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D:\Users\Sharon\Downloads\96397118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64"/>
          <a:stretch/>
        </p:blipFill>
        <p:spPr>
          <a:xfrm>
            <a:off x="5928732" y="2943226"/>
            <a:ext cx="2834268" cy="2109788"/>
          </a:xfrm>
          <a:ln>
            <a:solidFill>
              <a:schemeClr val="tx1"/>
            </a:solidFill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المتعلمون الكبار: التعلم النشيط</a:t>
            </a:r>
            <a:endParaRPr lang="ar-EG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016931" y="2943226"/>
            <a:ext cx="2812083" cy="2109788"/>
          </a:xfr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3001514" y="5066178"/>
            <a:ext cx="2825496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400" b="1" dirty="0"/>
              <a:t>نشط</a:t>
            </a:r>
            <a:endParaRPr lang="ar-EG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932215" y="5066177"/>
            <a:ext cx="2825496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400" b="1" dirty="0"/>
              <a:t>سلبي</a:t>
            </a:r>
            <a:endParaRPr lang="ar-EG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633761" y="4850734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22398" y="485998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Learners: Active Learning</a:t>
            </a:r>
            <a:endParaRPr lang="en-US" sz="1000" b="0" kern="0" dirty="0"/>
          </a:p>
        </p:txBody>
      </p:sp>
      <p:sp>
        <p:nvSpPr>
          <p:cNvPr id="3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33" name="CallBottom"/>
          <p:cNvSpPr txBox="1">
            <a:spLocks/>
          </p:cNvSpPr>
          <p:nvPr/>
        </p:nvSpPr>
        <p:spPr bwMode="auto">
          <a:xfrm>
            <a:off x="165100" y="5587008"/>
            <a:ext cx="730250" cy="319484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Active</a:t>
            </a:r>
          </a:p>
        </p:txBody>
      </p:sp>
      <p:sp>
        <p:nvSpPr>
          <p:cNvPr id="34" name="CallBottom"/>
          <p:cNvSpPr txBox="1">
            <a:spLocks/>
          </p:cNvSpPr>
          <p:nvPr/>
        </p:nvSpPr>
        <p:spPr bwMode="auto">
          <a:xfrm>
            <a:off x="1793875" y="5587008"/>
            <a:ext cx="730250" cy="319484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Passive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2"/>
          </p:nvPr>
        </p:nvSpPr>
        <p:spPr>
          <a:xfrm>
            <a:off x="411163" y="1220790"/>
            <a:ext cx="8218487" cy="3719509"/>
          </a:xfrm>
        </p:spPr>
        <p:txBody>
          <a:bodyPr/>
          <a:lstStyle/>
          <a:p>
            <a:pPr algn="r" rtl="1"/>
            <a:r>
              <a:rPr lang="ar-SA" dirty="0"/>
              <a:t>يتعلم الكبار ويتذكرون أكثر عندما يكون التدريب نشيطا وليس سلبياً</a:t>
            </a:r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01918335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الغرض: من أجل وصف مبادئ تعلم الكبار</a:t>
            </a:r>
          </a:p>
          <a:p>
            <a:pPr lvl="1" algn="r" rtl="1"/>
            <a:r>
              <a:rPr lang="ar-SA" dirty="0"/>
              <a:t>المدة </a:t>
            </a:r>
            <a:r>
              <a:rPr dirty="0"/>
              <a:t>45</a:t>
            </a:r>
            <a:r>
              <a:rPr lang="ar-SA" dirty="0"/>
              <a:t> دقيقة (</a:t>
            </a:r>
            <a:r>
              <a:rPr dirty="0"/>
              <a:t>15</a:t>
            </a:r>
            <a:r>
              <a:rPr lang="ar-SA" dirty="0"/>
              <a:t> للإعداد؛ </a:t>
            </a:r>
            <a:r>
              <a:rPr dirty="0"/>
              <a:t>30</a:t>
            </a:r>
            <a:r>
              <a:rPr lang="ar-SA" dirty="0"/>
              <a:t> للعرض واستخلاص المعلومات)</a:t>
            </a:r>
            <a:endParaRPr dirty="0"/>
          </a:p>
          <a:p>
            <a:pPr lvl="1" algn="r" rtl="1"/>
            <a:r>
              <a:rPr lang="ar-SA" dirty="0"/>
              <a:t>المجموعة:</a:t>
            </a:r>
            <a:r>
              <a:rPr dirty="0"/>
              <a:t> </a:t>
            </a:r>
            <a:r>
              <a:rPr lang="ar-SA" dirty="0"/>
              <a:t>مجموعة صغيرة</a:t>
            </a:r>
          </a:p>
          <a:p>
            <a:pPr lvl="1" algn="r" rtl="1"/>
            <a:r>
              <a:rPr lang="ar-SA" dirty="0"/>
              <a:t>استخلاص المعلومات:</a:t>
            </a:r>
            <a:r>
              <a:rPr dirty="0"/>
              <a:t> </a:t>
            </a:r>
            <a:r>
              <a:rPr lang="ar-SA" dirty="0"/>
              <a:t>مناقشة في إطار مجموعة كبيرة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مبادئ تعلم الكبار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describe adult learning principles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45 minutes (15-prepartion; 30-presentation and 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Small group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Adult Learning </a:t>
            </a:r>
          </a:p>
          <a:p>
            <a:r>
              <a:rPr lang="en-US" sz="1000" b="0" kern="0" dirty="0"/>
              <a:t>Principles Activity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2.1</a:t>
            </a:r>
          </a:p>
        </p:txBody>
      </p:sp>
    </p:spTree>
    <p:extLst>
      <p:ext uri="{BB962C8B-B14F-4D97-AF65-F5344CB8AC3E}">
        <p14:creationId xmlns:p14="http://schemas.microsoft.com/office/powerpoint/2010/main" val="9801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قنوات تعلم متعددة</a:t>
            </a:r>
            <a:endParaRPr lang="ar-EG" dirty="0"/>
          </a:p>
        </p:txBody>
      </p:sp>
      <p:pic>
        <p:nvPicPr>
          <p:cNvPr id="6146" name="Picture 2" descr="D:\Users\Sharon\Downloads\803761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5"/>
          <a:stretch/>
        </p:blipFill>
        <p:spPr bwMode="auto">
          <a:xfrm>
            <a:off x="3357075" y="1580543"/>
            <a:ext cx="2227774" cy="1993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Users\Sharon\Downloads\1476965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7911"/>
          <a:stretch/>
        </p:blipFill>
        <p:spPr bwMode="auto">
          <a:xfrm>
            <a:off x="514141" y="1580543"/>
            <a:ext cx="2465295" cy="1996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Users\Sharon\Downloads\9777165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2" t="29942" r="32461" b="7333"/>
          <a:stretch/>
        </p:blipFill>
        <p:spPr bwMode="auto">
          <a:xfrm>
            <a:off x="388637" y="2619364"/>
            <a:ext cx="723330" cy="9921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Users\Sharon\Downloads\15527566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r="-1144"/>
          <a:stretch/>
        </p:blipFill>
        <p:spPr bwMode="auto">
          <a:xfrm>
            <a:off x="5809128" y="1626713"/>
            <a:ext cx="2749832" cy="1993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88637" y="3469775"/>
            <a:ext cx="2590800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400" b="1" dirty="0"/>
              <a:t>السمع</a:t>
            </a:r>
            <a:endParaRPr lang="ar-EG" sz="2400" b="1" dirty="0"/>
          </a:p>
        </p:txBody>
      </p:sp>
      <p:pic>
        <p:nvPicPr>
          <p:cNvPr id="6155" name="Picture 11" descr="D:\Users\Sharon\Downloads\875727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3" t="8066" r="54313" b="30028"/>
          <a:stretch/>
        </p:blipFill>
        <p:spPr bwMode="auto">
          <a:xfrm>
            <a:off x="3197062" y="2652460"/>
            <a:ext cx="722376" cy="936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16903" y="3466839"/>
            <a:ext cx="2494842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400" b="1" dirty="0"/>
              <a:t>المشاهدة</a:t>
            </a:r>
            <a:endParaRPr lang="ar-EG" sz="2400" b="1" dirty="0"/>
          </a:p>
        </p:txBody>
      </p:sp>
      <p:pic>
        <p:nvPicPr>
          <p:cNvPr id="6158" name="Picture 14" descr="D:\Users\Sharon\Downloads\15368393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t="9290" r="50000" b="8686"/>
          <a:stretch/>
        </p:blipFill>
        <p:spPr bwMode="auto">
          <a:xfrm>
            <a:off x="5753305" y="2652087"/>
            <a:ext cx="722376" cy="895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782235" y="3466839"/>
            <a:ext cx="2814918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400" b="1" dirty="0"/>
              <a:t>اللمس</a:t>
            </a:r>
            <a:r>
              <a:rPr lang="en-US" sz="2400" b="1" dirty="0"/>
              <a:t>/</a:t>
            </a:r>
            <a:r>
              <a:rPr lang="ar-SA" sz="2400" b="1" dirty="0"/>
              <a:t>الفعل</a:t>
            </a:r>
            <a:endParaRPr lang="ar-EG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855486" y="3254331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50024" y="325139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435010" y="3256391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2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Multiple Learning Channels</a:t>
            </a:r>
            <a:endParaRPr lang="en-US" sz="1000" b="0" kern="0" dirty="0"/>
          </a:p>
        </p:txBody>
      </p:sp>
      <p:sp>
        <p:nvSpPr>
          <p:cNvPr id="2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26" name="CallBottom"/>
          <p:cNvSpPr txBox="1">
            <a:spLocks/>
          </p:cNvSpPr>
          <p:nvPr/>
        </p:nvSpPr>
        <p:spPr bwMode="auto">
          <a:xfrm>
            <a:off x="127000" y="5673923"/>
            <a:ext cx="720725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Hearing</a:t>
            </a:r>
          </a:p>
        </p:txBody>
      </p:sp>
      <p:sp>
        <p:nvSpPr>
          <p:cNvPr id="27" name="CallBottom"/>
          <p:cNvSpPr txBox="1">
            <a:spLocks/>
          </p:cNvSpPr>
          <p:nvPr/>
        </p:nvSpPr>
        <p:spPr bwMode="auto">
          <a:xfrm>
            <a:off x="917575" y="5673923"/>
            <a:ext cx="920750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Seeing</a:t>
            </a:r>
          </a:p>
        </p:txBody>
      </p:sp>
      <p:sp>
        <p:nvSpPr>
          <p:cNvPr id="28" name="CallBottom"/>
          <p:cNvSpPr txBox="1">
            <a:spLocks/>
          </p:cNvSpPr>
          <p:nvPr/>
        </p:nvSpPr>
        <p:spPr bwMode="auto">
          <a:xfrm>
            <a:off x="1908175" y="5673923"/>
            <a:ext cx="920750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Touching/Doing</a:t>
            </a:r>
          </a:p>
        </p:txBody>
      </p:sp>
    </p:spTree>
    <p:extLst>
      <p:ext uri="{BB962C8B-B14F-4D97-AF65-F5344CB8AC3E}">
        <p14:creationId xmlns:p14="http://schemas.microsoft.com/office/powerpoint/2010/main" val="193914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728107" y="1505421"/>
            <a:ext cx="7249951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400" b="1" dirty="0"/>
              <a:t>التعلم</a:t>
            </a:r>
            <a:endParaRPr lang="ar-EG" sz="2400" b="1" dirty="0"/>
          </a:p>
        </p:txBody>
      </p:sp>
      <p:sp>
        <p:nvSpPr>
          <p:cNvPr id="28674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صيغة للتعلم</a:t>
            </a:r>
            <a:r>
              <a:rPr dirty="0"/>
              <a:t> </a:t>
            </a:r>
          </a:p>
        </p:txBody>
      </p:sp>
      <p:pic>
        <p:nvPicPr>
          <p:cNvPr id="4098" name="Picture 2" descr="D:\Saved Files\StateDept\CourseEvaluation\CT_CAD\08 Team #1.jpg"/>
          <p:cNvPicPr preferRelativeResize="0"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16617" r="18296" b="24124"/>
          <a:stretch/>
        </p:blipFill>
        <p:spPr bwMode="auto">
          <a:xfrm>
            <a:off x="727451" y="2082972"/>
            <a:ext cx="1981012" cy="123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93585" y="3303852"/>
            <a:ext cx="2048745" cy="40011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000" b="1" dirty="0"/>
              <a:t>القول</a:t>
            </a:r>
            <a:endParaRPr lang="ar-EG" sz="2000" b="1" dirty="0"/>
          </a:p>
        </p:txBody>
      </p:sp>
      <p:pic>
        <p:nvPicPr>
          <p:cNvPr id="17" name="Picture 16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77" y="2121131"/>
            <a:ext cx="1828800" cy="11999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482419" y="3314451"/>
            <a:ext cx="1900516" cy="40011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000" b="1" dirty="0"/>
              <a:t>العرض</a:t>
            </a:r>
          </a:p>
        </p:txBody>
      </p:sp>
      <p:pic>
        <p:nvPicPr>
          <p:cNvPr id="11" name="Picture 10"/>
          <p:cNvPicPr preferRelativeResize="0"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" t="32254" r="33177" b="24413"/>
          <a:stretch/>
        </p:blipFill>
        <p:spPr>
          <a:xfrm>
            <a:off x="6113400" y="2082972"/>
            <a:ext cx="1828800" cy="12314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79524" y="2167120"/>
            <a:ext cx="6670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/>
            <a:r>
              <a:rPr lang="en-US" sz="66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+</a:t>
            </a:r>
            <a:endParaRPr lang="ar-EG" sz="66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10505" y="2206456"/>
            <a:ext cx="6670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/>
            <a:r>
              <a:rPr lang="en-US" sz="66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+</a:t>
            </a:r>
            <a:endParaRPr lang="ar-EG" sz="66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978058" y="1182255"/>
            <a:ext cx="6670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/>
            <a:r>
              <a:rPr lang="en-US" sz="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=</a:t>
            </a:r>
            <a:endParaRPr lang="ar-EG" sz="66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77542" y="3285762"/>
            <a:ext cx="1900516" cy="40011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000" b="1" dirty="0"/>
              <a:t>الفعل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84513" y="3088408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23127" y="308813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DS/T/ATA</a:t>
            </a:r>
            <a:endParaRPr lang="ar-EG" sz="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844583" y="308813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DS/T/ATA</a:t>
            </a:r>
            <a:endParaRPr lang="ar-EG" sz="800" b="1" dirty="0"/>
          </a:p>
        </p:txBody>
      </p:sp>
      <p:sp>
        <p:nvSpPr>
          <p:cNvPr id="29" name="CallTop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Formula for Learning </a:t>
            </a:r>
            <a:endParaRPr lang="en-US" sz="1000" b="0" kern="0" dirty="0"/>
          </a:p>
        </p:txBody>
      </p:sp>
      <p:sp>
        <p:nvSpPr>
          <p:cNvPr id="3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31" name="CallBottom"/>
          <p:cNvSpPr txBox="1">
            <a:spLocks/>
          </p:cNvSpPr>
          <p:nvPr/>
        </p:nvSpPr>
        <p:spPr bwMode="auto">
          <a:xfrm>
            <a:off x="127000" y="5673923"/>
            <a:ext cx="720725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Telling</a:t>
            </a:r>
          </a:p>
        </p:txBody>
      </p:sp>
      <p:sp>
        <p:nvSpPr>
          <p:cNvPr id="32" name="CallBottom"/>
          <p:cNvSpPr txBox="1">
            <a:spLocks/>
          </p:cNvSpPr>
          <p:nvPr/>
        </p:nvSpPr>
        <p:spPr bwMode="auto">
          <a:xfrm>
            <a:off x="950912" y="5673923"/>
            <a:ext cx="920750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Showing</a:t>
            </a:r>
          </a:p>
        </p:txBody>
      </p:sp>
      <p:sp>
        <p:nvSpPr>
          <p:cNvPr id="33" name="CallBottom"/>
          <p:cNvSpPr txBox="1">
            <a:spLocks/>
          </p:cNvSpPr>
          <p:nvPr/>
        </p:nvSpPr>
        <p:spPr bwMode="auto">
          <a:xfrm>
            <a:off x="1908175" y="5673923"/>
            <a:ext cx="920750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Doing</a:t>
            </a:r>
          </a:p>
        </p:txBody>
      </p:sp>
      <p:sp>
        <p:nvSpPr>
          <p:cNvPr id="34" name="CallBottom"/>
          <p:cNvSpPr txBox="1">
            <a:spLocks/>
          </p:cNvSpPr>
          <p:nvPr/>
        </p:nvSpPr>
        <p:spPr bwMode="auto">
          <a:xfrm>
            <a:off x="950912" y="5331023"/>
            <a:ext cx="920750" cy="40282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2077011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Languages xmlns="0b39b100-34c8-42a1-9ad6-b6ff7a1420fd">Arabic</Languages>
    <Print xmlns="0b39b100-34c8-42a1-9ad6-b6ff7a1420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51F65A596BA41B3A43279701C5FCA" ma:contentTypeVersion="17" ma:contentTypeDescription="Create a new document." ma:contentTypeScope="" ma:versionID="d5d4137cd09d1c8d52afbbf924fb610b">
  <xsd:schema xmlns:xsd="http://www.w3.org/2001/XMLSchema" xmlns:xs="http://www.w3.org/2001/XMLSchema" xmlns:p="http://schemas.microsoft.com/office/2006/metadata/properties" xmlns:ns2="0b39b100-34c8-42a1-9ad6-b6ff7a1420fd" xmlns:ns3="8e5adf1f-43c2-470f-935e-dff54b24dae6" targetNamespace="http://schemas.microsoft.com/office/2006/metadata/properties" ma:root="true" ma:fieldsID="5c445aae1b89def5e077f0dadf63a326" ns2:_="" ns3:_="">
    <xsd:import namespace="0b39b100-34c8-42a1-9ad6-b6ff7a1420fd"/>
    <xsd:import namespace="8e5adf1f-43c2-470f-935e-dff54b24dae6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2:Language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</xsd:restriction>
      </xsd:simpleType>
    </xsd:element>
    <xsd:element name="Languages" ma:index="9" nillable="true" ma:displayName="Languages" ma:format="Dropdown" ma:internalName="Languages">
      <xsd:simpleType>
        <xsd:restriction base="dms:Choice">
          <xsd:enumeration value="Albanian"/>
          <xsd:enumeration value="Amharic"/>
          <xsd:enumeration value="Arabic"/>
          <xsd:enumeration value="Azeri"/>
          <xsd:enumeration value="Bengali"/>
          <xsd:enumeration value="Bosnian"/>
          <xsd:enumeration value="Bulgarian"/>
          <xsd:enumeration value="Croatian"/>
          <xsd:enumeration value="Dari"/>
          <xsd:enumeration value="English"/>
          <xsd:enumeration value="French"/>
          <xsd:enumeration value="Georgian"/>
          <xsd:enumeration value="Greek"/>
          <xsd:enumeration value="Indonesian"/>
          <xsd:enumeration value="Kurdish"/>
          <xsd:enumeration value="Kyrgyz"/>
          <xsd:enumeration value="Macedonian"/>
          <xsd:enumeration value="Nepal"/>
          <xsd:enumeration value="Portuguese"/>
          <xsd:enumeration value="Russian"/>
          <xsd:enumeration value="Serbian"/>
          <xsd:enumeration value="Singala"/>
          <xsd:enumeration value="Somali"/>
          <xsd:enumeration value="Spanish"/>
          <xsd:enumeration value="Tajik"/>
          <xsd:enumeration value="Thai"/>
          <xsd:enumeration value="Turkish"/>
          <xsd:enumeration value="Turkmen"/>
          <xsd:enumeration value="Urdu"/>
          <xsd:enumeration value="Uzbek"/>
        </xsd:restriction>
      </xsd:simpleType>
    </xsd:element>
    <xsd:element name="LS_x0020_Folder" ma:index="13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2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adf1f-43c2-470f-935e-dff54b24da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0b39b100-34c8-42a1-9ad6-b6ff7a1420fd"/>
    <ds:schemaRef ds:uri="8e5adf1f-43c2-470f-935e-dff54b24dae6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8931D3A-9857-45C2-8AD2-8381C1510B65}"/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882</TotalTime>
  <Words>608</Words>
  <Application>Microsoft Office PowerPoint</Application>
  <PresentationFormat>On-screen Show (4:3)</PresentationFormat>
  <Paragraphs>137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مبادئ تعلم الكبار</vt:lpstr>
      <vt:lpstr>هدف الوحدة</vt:lpstr>
      <vt:lpstr>سمات  المتعلم البالغ</vt:lpstr>
      <vt:lpstr>المتعلمون الكبار: الدوافع والاستعداد</vt:lpstr>
      <vt:lpstr>المتعلمون الكبار: التعليم السابق</vt:lpstr>
      <vt:lpstr>المتعلمون الكبار: التعلم النشيط</vt:lpstr>
      <vt:lpstr>نشاط مبادئ تعلم الكبار</vt:lpstr>
      <vt:lpstr>قنوات تعلم متعددة</vt:lpstr>
      <vt:lpstr>صيغة للتعلم </vt:lpstr>
      <vt:lpstr>التعليم الإسترجاعي</vt:lpstr>
      <vt:lpstr>تحليل جمهورك (1 من 2)</vt:lpstr>
      <vt:lpstr>تحليل جمهورك (2 من 2)</vt:lpstr>
      <vt:lpstr>نشاط تحليل الجمهور المستهدف</vt:lpstr>
      <vt:lpstr>ملخص الوحدة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2: Adult Learning Principles</dc:title>
  <dc:creator>Sharon</dc:creator>
  <cp:lastModifiedBy>Cox, Bryant V</cp:lastModifiedBy>
  <cp:revision>54</cp:revision>
  <dcterms:created xsi:type="dcterms:W3CDTF">2013-12-04T17:15:08Z</dcterms:created>
  <dcterms:modified xsi:type="dcterms:W3CDTF">2025-10-23T14:13:35Z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0x0101001F551F65A596BA41B3A43279701C5FCA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etDate">
    <vt:lpwstr>2025-02-07T17:42:23Z</vt:lpwstr>
  </property>
  <property fmtid="{D5CDD505-2E9C-101B-9397-08002B2CF9AE}" pid="5" name="MSIP_Label_1665d9ee-429a-4d5f-97cc-cfb56e044a6e_Method">
    <vt:lpwstr>Privileged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SiteId">
    <vt:lpwstr>66cf5074-5afe-48d1-a691-a12b2121f44b</vt:lpwstr>
  </property>
  <property fmtid="{D5CDD505-2E9C-101B-9397-08002B2CF9AE}" pid="8" name="MSIP_Label_1665d9ee-429a-4d5f-97cc-cfb56e044a6e_ActionId">
    <vt:lpwstr>85fb2642-3c1b-4a21-8679-63491e909eb5</vt:lpwstr>
  </property>
  <property fmtid="{D5CDD505-2E9C-101B-9397-08002B2CF9AE}" pid="9" name="MSIP_Label_1665d9ee-429a-4d5f-97cc-cfb56e044a6e_ContentBits">
    <vt:lpwstr>0</vt:lpwstr>
  </property>
  <property fmtid="{D5CDD505-2E9C-101B-9397-08002B2CF9AE}" pid="10" name="MSIP_Label_1665d9ee-429a-4d5f-97cc-cfb56e044a6e_Tag">
    <vt:lpwstr>10, 0, 1, 2</vt:lpwstr>
  </property>
</Properties>
</file>